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74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68"/>
    <p:restoredTop sz="81868" autoAdjust="0"/>
  </p:normalViewPr>
  <p:slideViewPr>
    <p:cSldViewPr snapToGrid="0" snapToObjects="1">
      <p:cViewPr varScale="1">
        <p:scale>
          <a:sx n="102" d="100"/>
          <a:sy n="102" d="100"/>
        </p:scale>
        <p:origin x="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C D" userId="bdb0d701d1c02dae" providerId="LiveId" clId="{60B55AAB-769C-0341-94F4-55AA63F48885}"/>
    <pc:docChg chg="undo custSel addSld modSld">
      <pc:chgData name="ZC D" userId="bdb0d701d1c02dae" providerId="LiveId" clId="{60B55AAB-769C-0341-94F4-55AA63F48885}" dt="2018-11-10T17:09:27.203" v="779" actId="20577"/>
      <pc:docMkLst>
        <pc:docMk/>
      </pc:docMkLst>
      <pc:sldChg chg="modSp">
        <pc:chgData name="ZC D" userId="bdb0d701d1c02dae" providerId="LiveId" clId="{60B55AAB-769C-0341-94F4-55AA63F48885}" dt="2018-11-10T16:46:12.368" v="307" actId="20577"/>
        <pc:sldMkLst>
          <pc:docMk/>
          <pc:sldMk cId="2178100319" sldId="258"/>
        </pc:sldMkLst>
        <pc:spChg chg="mod">
          <ac:chgData name="ZC D" userId="bdb0d701d1c02dae" providerId="LiveId" clId="{60B55AAB-769C-0341-94F4-55AA63F48885}" dt="2018-11-10T16:46:12.368" v="307" actId="20577"/>
          <ac:spMkLst>
            <pc:docMk/>
            <pc:sldMk cId="2178100319" sldId="258"/>
            <ac:spMk id="3" creationId="{B41A3CD5-FD41-594C-BC34-98F90ED6816B}"/>
          </ac:spMkLst>
        </pc:spChg>
      </pc:sldChg>
      <pc:sldChg chg="addSp delSp modSp add modNotesTx">
        <pc:chgData name="ZC D" userId="bdb0d701d1c02dae" providerId="LiveId" clId="{60B55AAB-769C-0341-94F4-55AA63F48885}" dt="2018-11-10T17:09:27.203" v="779" actId="20577"/>
        <pc:sldMkLst>
          <pc:docMk/>
          <pc:sldMk cId="1244554906" sldId="264"/>
        </pc:sldMkLst>
        <pc:spChg chg="mod">
          <ac:chgData name="ZC D" userId="bdb0d701d1c02dae" providerId="LiveId" clId="{60B55AAB-769C-0341-94F4-55AA63F48885}" dt="2018-11-10T17:08:46.101" v="767" actId="14100"/>
          <ac:spMkLst>
            <pc:docMk/>
            <pc:sldMk cId="1244554906" sldId="264"/>
            <ac:spMk id="2" creationId="{B816F9E6-A58B-954C-9289-6976E48B9D27}"/>
          </ac:spMkLst>
        </pc:spChg>
        <pc:spChg chg="add del mod">
          <ac:chgData name="ZC D" userId="bdb0d701d1c02dae" providerId="LiveId" clId="{60B55AAB-769C-0341-94F4-55AA63F48885}" dt="2018-11-10T17:08:59.542" v="769" actId="767"/>
          <ac:spMkLst>
            <pc:docMk/>
            <pc:sldMk cId="1244554906" sldId="264"/>
            <ac:spMk id="3" creationId="{F97F8F08-5ED3-9D4E-A089-CA190D6D1E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2CBEB-6544-5B4E-AD9E-44335358BFFB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E76A8-3A94-4741-8F95-F8CA48A3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88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http://35.245.64.0:8080/#/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E76A8-3A94-4741-8F95-F8CA48A36C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01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Relationship Id="rId1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35.245.30.254:808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ov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3DDD-7A2D-8A4E-BBE6-8120E548E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2" y="1135250"/>
            <a:ext cx="8915399" cy="2262781"/>
          </a:xfrm>
        </p:spPr>
        <p:txBody>
          <a:bodyPr>
            <a:normAutofit/>
          </a:bodyPr>
          <a:lstStyle/>
          <a:p>
            <a:r>
              <a:rPr lang="en-US" sz="4800" dirty="0"/>
              <a:t>Background Style Transfer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0A042-FA79-4D40-9998-5B3431B31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6601" y="3398031"/>
            <a:ext cx="8915399" cy="112628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Zhicheng</a:t>
            </a:r>
            <a:r>
              <a:rPr lang="en-US" dirty="0"/>
              <a:t> Ding – computer science</a:t>
            </a:r>
          </a:p>
          <a:p>
            <a:r>
              <a:rPr lang="en-US" dirty="0" err="1"/>
              <a:t>Qingtian</a:t>
            </a:r>
            <a:r>
              <a:rPr lang="en-US" dirty="0"/>
              <a:t> Gong – computer science</a:t>
            </a:r>
          </a:p>
          <a:p>
            <a:r>
              <a:rPr lang="en-US" dirty="0" err="1"/>
              <a:t>Yuanqing</a:t>
            </a:r>
            <a:r>
              <a:rPr lang="en-US" dirty="0"/>
              <a:t> Hong –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3041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Other demo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3" y="1554448"/>
            <a:ext cx="2166246" cy="14170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665" y="3075015"/>
            <a:ext cx="1411228" cy="14138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18" y="4586564"/>
            <a:ext cx="2213837" cy="14236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7" y="3070207"/>
            <a:ext cx="2128051" cy="14187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067" y="1554449"/>
            <a:ext cx="2134146" cy="14227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067" y="3075015"/>
            <a:ext cx="2135585" cy="14237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120" y="4596394"/>
            <a:ext cx="2106093" cy="14040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923" y="1554448"/>
            <a:ext cx="2125629" cy="14170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975" y="3069191"/>
            <a:ext cx="2129577" cy="141971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120" y="4586563"/>
            <a:ext cx="2135432" cy="14236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262" y="1554448"/>
            <a:ext cx="2134148" cy="14227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263" y="3075015"/>
            <a:ext cx="2134148" cy="142276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263" y="4595583"/>
            <a:ext cx="2134147" cy="142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91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Other demo images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405" y="2130636"/>
            <a:ext cx="2478350" cy="3717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725" y="2130636"/>
            <a:ext cx="2478350" cy="3717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58" y="1553592"/>
            <a:ext cx="3566234" cy="23774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58" y="4052896"/>
            <a:ext cx="3566234" cy="237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75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F9E6-A58B-954C-9289-6976E48B9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536991"/>
            <a:ext cx="12192000" cy="21589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/>
              <a:t>Thank you!</a:t>
            </a:r>
            <a:br>
              <a:rPr lang="en-US" sz="7200" dirty="0"/>
            </a:br>
            <a:br>
              <a:rPr lang="en-US" sz="7200" dirty="0"/>
            </a:br>
            <a:r>
              <a:rPr lang="en-US" sz="3200" dirty="0"/>
              <a:t>Demo: </a:t>
            </a:r>
            <a:r>
              <a:rPr lang="en-US" sz="3200" dirty="0">
                <a:hlinkClick r:id="rId3"/>
              </a:rPr>
              <a:t>http://35.245.30.254:8080/</a:t>
            </a:r>
            <a:br>
              <a:rPr lang="en-US" sz="3200" dirty="0">
                <a:hlinkClick r:id="rId3"/>
              </a:rPr>
            </a:b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44554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390510-75E8-B849-86C4-BC15983D0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504" y="278132"/>
            <a:ext cx="8911687" cy="1280890"/>
          </a:xfrm>
        </p:spPr>
        <p:txBody>
          <a:bodyPr/>
          <a:lstStyle/>
          <a:p>
            <a:r>
              <a:rPr lang="en-US" dirty="0"/>
              <a:t>Demo in Web and Cell phone.</a:t>
            </a:r>
          </a:p>
        </p:txBody>
      </p:sp>
      <p:pic>
        <p:nvPicPr>
          <p:cNvPr id="7" name="4731-mobile-new">
            <a:hlinkClick r:id="" action="ppaction://media"/>
            <a:extLst>
              <a:ext uri="{FF2B5EF4-FFF2-40B4-BE49-F238E27FC236}">
                <a16:creationId xmlns:a16="http://schemas.microsoft.com/office/drawing/2014/main" id="{EC53F37F-C250-7F4F-96C7-4DF80B9F748F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04352" y="1559022"/>
            <a:ext cx="2688191" cy="4742694"/>
          </a:xfrm>
        </p:spPr>
      </p:pic>
      <p:pic>
        <p:nvPicPr>
          <p:cNvPr id="8" name="4731-web-new">
            <a:hlinkClick r:id="" action="ppaction://media"/>
            <a:extLst>
              <a:ext uri="{FF2B5EF4-FFF2-40B4-BE49-F238E27FC236}">
                <a16:creationId xmlns:a16="http://schemas.microsoft.com/office/drawing/2014/main" id="{F5E01674-6954-1F49-A98A-588FCAB484F3}"/>
              </a:ext>
            </a:extLst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9424" y="1559022"/>
            <a:ext cx="7486140" cy="4678492"/>
          </a:xfrm>
        </p:spPr>
      </p:pic>
    </p:spTree>
    <p:extLst>
      <p:ext uri="{BB962C8B-B14F-4D97-AF65-F5344CB8AC3E}">
        <p14:creationId xmlns:p14="http://schemas.microsoft.com/office/powerpoint/2010/main" val="280272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31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72E7C-EBD3-0F4F-BE37-AF6CB076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Definition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A3CD5-FD41-594C-BC34-98F90ED68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en-US" sz="2400" dirty="0"/>
              <a:t>Given an original image and a style image, we apply the style to the original image. </a:t>
            </a:r>
          </a:p>
          <a:p>
            <a:r>
              <a:rPr lang="en-US" sz="2400" dirty="0"/>
              <a:t>Normal style transfer methods apply to the whole image. However, sometimes people want to transfer the abstract style only to the background or specific regions.</a:t>
            </a:r>
          </a:p>
          <a:p>
            <a:r>
              <a:rPr lang="en-US" sz="2400" dirty="0"/>
              <a:t>Inspired by semantic segmentation, we proposed a method to conduct a regional style transfer.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00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043599" y="559634"/>
            <a:ext cx="1866276" cy="577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Image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62522" y="3177912"/>
            <a:ext cx="1866276" cy="577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Mask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095468" y="3177912"/>
            <a:ext cx="3752540" cy="577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Style Transferred Image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57369" y="4578239"/>
            <a:ext cx="1866276" cy="577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Mask</a:t>
            </a:r>
          </a:p>
        </p:txBody>
      </p:sp>
      <p:sp>
        <p:nvSpPr>
          <p:cNvPr id="22" name="Oval 21"/>
          <p:cNvSpPr/>
          <p:nvPr/>
        </p:nvSpPr>
        <p:spPr>
          <a:xfrm>
            <a:off x="628991" y="1713875"/>
            <a:ext cx="2533338" cy="70453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Semantic Segmentation</a:t>
            </a:r>
          </a:p>
        </p:txBody>
      </p:sp>
      <p:sp>
        <p:nvSpPr>
          <p:cNvPr id="24" name="Oval 23"/>
          <p:cNvSpPr/>
          <p:nvPr/>
        </p:nvSpPr>
        <p:spPr>
          <a:xfrm>
            <a:off x="4710068" y="1713875"/>
            <a:ext cx="2533338" cy="70453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Style Transfer</a:t>
            </a:r>
          </a:p>
        </p:txBody>
      </p:sp>
      <p:sp>
        <p:nvSpPr>
          <p:cNvPr id="26" name="Oval 25"/>
          <p:cNvSpPr/>
          <p:nvPr/>
        </p:nvSpPr>
        <p:spPr>
          <a:xfrm>
            <a:off x="8791145" y="1673901"/>
            <a:ext cx="2533338" cy="704538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Color Transfer</a:t>
            </a:r>
          </a:p>
        </p:txBody>
      </p:sp>
      <p:sp>
        <p:nvSpPr>
          <p:cNvPr id="27" name="Oval 26"/>
          <p:cNvSpPr/>
          <p:nvPr/>
        </p:nvSpPr>
        <p:spPr>
          <a:xfrm>
            <a:off x="628991" y="4514532"/>
            <a:ext cx="2533338" cy="704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Boundary Optimization</a:t>
            </a:r>
          </a:p>
        </p:txBody>
      </p:sp>
      <p:sp>
        <p:nvSpPr>
          <p:cNvPr id="28" name="Oval 27"/>
          <p:cNvSpPr/>
          <p:nvPr/>
        </p:nvSpPr>
        <p:spPr>
          <a:xfrm>
            <a:off x="6818685" y="4514531"/>
            <a:ext cx="2533338" cy="704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Combine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7152216" y="5978567"/>
            <a:ext cx="1866276" cy="577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Frontend</a:t>
            </a:r>
          </a:p>
        </p:txBody>
      </p:sp>
      <p:cxnSp>
        <p:nvCxnSpPr>
          <p:cNvPr id="31" name="Straight Arrow Connector 30"/>
          <p:cNvCxnSpPr>
            <a:stCxn id="4" idx="2"/>
            <a:endCxn id="24" idx="0"/>
          </p:cNvCxnSpPr>
          <p:nvPr/>
        </p:nvCxnSpPr>
        <p:spPr>
          <a:xfrm>
            <a:off x="5976737" y="1136755"/>
            <a:ext cx="0" cy="577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4" idx="2"/>
            <a:endCxn id="26" idx="0"/>
          </p:cNvCxnSpPr>
          <p:nvPr/>
        </p:nvCxnSpPr>
        <p:spPr>
          <a:xfrm rot="16200000" flipH="1">
            <a:off x="7748702" y="-635211"/>
            <a:ext cx="537146" cy="40810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4" idx="2"/>
            <a:endCxn id="22" idx="0"/>
          </p:cNvCxnSpPr>
          <p:nvPr/>
        </p:nvCxnSpPr>
        <p:spPr>
          <a:xfrm rot="5400000">
            <a:off x="3647639" y="-615223"/>
            <a:ext cx="577120" cy="4081077"/>
          </a:xfrm>
          <a:prstGeom prst="bentConnector3">
            <a:avLst>
              <a:gd name="adj1" fmla="val 461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2" idx="4"/>
            <a:endCxn id="5" idx="0"/>
          </p:cNvCxnSpPr>
          <p:nvPr/>
        </p:nvCxnSpPr>
        <p:spPr>
          <a:xfrm>
            <a:off x="1895660" y="2418413"/>
            <a:ext cx="0" cy="75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5" idx="2"/>
            <a:endCxn id="27" idx="0"/>
          </p:cNvCxnSpPr>
          <p:nvPr/>
        </p:nvCxnSpPr>
        <p:spPr>
          <a:xfrm>
            <a:off x="1895660" y="3755033"/>
            <a:ext cx="0" cy="75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4"/>
            <a:endCxn id="6" idx="0"/>
          </p:cNvCxnSpPr>
          <p:nvPr/>
        </p:nvCxnSpPr>
        <p:spPr>
          <a:xfrm flipH="1">
            <a:off x="5971738" y="2418413"/>
            <a:ext cx="4999" cy="759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6" idx="2"/>
            <a:endCxn id="28" idx="0"/>
          </p:cNvCxnSpPr>
          <p:nvPr/>
        </p:nvCxnSpPr>
        <p:spPr>
          <a:xfrm rot="16200000" flipH="1">
            <a:off x="6648797" y="3077974"/>
            <a:ext cx="759498" cy="21136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7" idx="6"/>
            <a:endCxn id="8" idx="1"/>
          </p:cNvCxnSpPr>
          <p:nvPr/>
        </p:nvCxnSpPr>
        <p:spPr>
          <a:xfrm flipV="1">
            <a:off x="3162329" y="4866800"/>
            <a:ext cx="8950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8" idx="3"/>
            <a:endCxn id="28" idx="2"/>
          </p:cNvCxnSpPr>
          <p:nvPr/>
        </p:nvCxnSpPr>
        <p:spPr>
          <a:xfrm>
            <a:off x="5923645" y="4866800"/>
            <a:ext cx="895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8" idx="4"/>
            <a:endCxn id="29" idx="0"/>
          </p:cNvCxnSpPr>
          <p:nvPr/>
        </p:nvCxnSpPr>
        <p:spPr>
          <a:xfrm>
            <a:off x="8085354" y="5219069"/>
            <a:ext cx="0" cy="75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8181544" y="3172910"/>
            <a:ext cx="3752540" cy="577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Color Transferred Image</a:t>
            </a:r>
          </a:p>
        </p:txBody>
      </p:sp>
      <p:cxnSp>
        <p:nvCxnSpPr>
          <p:cNvPr id="67" name="Straight Arrow Connector 66"/>
          <p:cNvCxnSpPr>
            <a:stCxn id="26" idx="4"/>
            <a:endCxn id="63" idx="0"/>
          </p:cNvCxnSpPr>
          <p:nvPr/>
        </p:nvCxnSpPr>
        <p:spPr>
          <a:xfrm>
            <a:off x="10057814" y="2378439"/>
            <a:ext cx="0" cy="79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63" idx="2"/>
            <a:endCxn id="28" idx="0"/>
          </p:cNvCxnSpPr>
          <p:nvPr/>
        </p:nvCxnSpPr>
        <p:spPr>
          <a:xfrm rot="5400000">
            <a:off x="8689334" y="3146051"/>
            <a:ext cx="764500" cy="19724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21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Semantic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</a:t>
            </a:r>
            <a:r>
              <a:rPr lang="en-US" dirty="0" err="1"/>
              <a:t>recognization</a:t>
            </a:r>
            <a:endParaRPr lang="en-US" dirty="0"/>
          </a:p>
          <a:p>
            <a:r>
              <a:rPr lang="en-US" dirty="0"/>
              <a:t>Combines </a:t>
            </a:r>
            <a:r>
              <a:rPr lang="en-US" dirty="0" err="1"/>
              <a:t>Atrous</a:t>
            </a:r>
            <a:r>
              <a:rPr lang="en-US" dirty="0"/>
              <a:t> Spatial Pyramid Pooling (ASPP) module and encoder-decoder structure *</a:t>
            </a:r>
          </a:p>
          <a:p>
            <a:r>
              <a:rPr lang="en-US" dirty="0"/>
              <a:t>Canny Edge detection for boundary optimization</a:t>
            </a:r>
          </a:p>
          <a:p>
            <a:r>
              <a:rPr lang="en-US" dirty="0"/>
              <a:t>Gaussian Blur for blending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650" y="3570574"/>
            <a:ext cx="10058400" cy="335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07312" y="6348335"/>
            <a:ext cx="4354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Ref: L.-C. Chen, et al. ECCV. 2018</a:t>
            </a:r>
          </a:p>
        </p:txBody>
      </p:sp>
    </p:spTree>
    <p:extLst>
      <p:ext uri="{BB962C8B-B14F-4D97-AF65-F5344CB8AC3E}">
        <p14:creationId xmlns:p14="http://schemas.microsoft.com/office/powerpoint/2010/main" val="3961427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Style Transfer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background</a:t>
            </a:r>
          </a:p>
          <a:p>
            <a:r>
              <a:rPr lang="en-US" dirty="0"/>
              <a:t>Feed-forward CNN with perceptual loss functions *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76933" y="6334648"/>
            <a:ext cx="4701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Ref: J. Johnson, et al. ECCV. 2016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02" y="3719919"/>
            <a:ext cx="3020206" cy="2011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410" y="3719918"/>
            <a:ext cx="2993240" cy="2011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80" y="3719919"/>
            <a:ext cx="2011458" cy="20114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45051" y="4517662"/>
            <a:ext cx="597845" cy="138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051" y="4763103"/>
            <a:ext cx="597845" cy="138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>
            <a:off x="4470578" y="4422095"/>
            <a:ext cx="562131" cy="607101"/>
          </a:xfrm>
          <a:prstGeom prst="plus">
            <a:avLst>
              <a:gd name="adj" fmla="val 39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20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Color Transfer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foreground (i.e. human) </a:t>
            </a:r>
          </a:p>
          <a:p>
            <a:r>
              <a:rPr lang="en-US" dirty="0"/>
              <a:t>PCA in l</a:t>
            </a:r>
            <a:r>
              <a:rPr lang="el-GR" dirty="0"/>
              <a:t>αβ</a:t>
            </a:r>
            <a:r>
              <a:rPr lang="en-US" dirty="0"/>
              <a:t> color space to map to 1-D lines for both the image and the style</a:t>
            </a:r>
          </a:p>
          <a:p>
            <a:r>
              <a:rPr lang="en-US" dirty="0"/>
              <a:t>Color transfer according to the relative position on the 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02" y="3719919"/>
            <a:ext cx="3020206" cy="20114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80" y="3719919"/>
            <a:ext cx="2011458" cy="2011458"/>
          </a:xfrm>
          <a:prstGeom prst="rect">
            <a:avLst/>
          </a:prstGeom>
        </p:spPr>
      </p:pic>
      <p:sp>
        <p:nvSpPr>
          <p:cNvPr id="7" name="Cross 6"/>
          <p:cNvSpPr/>
          <p:nvPr/>
        </p:nvSpPr>
        <p:spPr>
          <a:xfrm>
            <a:off x="4470578" y="4422095"/>
            <a:ext cx="562131" cy="607101"/>
          </a:xfrm>
          <a:prstGeom prst="plus">
            <a:avLst>
              <a:gd name="adj" fmla="val 39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051" y="4517662"/>
            <a:ext cx="597845" cy="138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051" y="4763103"/>
            <a:ext cx="597845" cy="138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409" y="3719919"/>
            <a:ext cx="3020207" cy="20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52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Combination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30" y="1806731"/>
            <a:ext cx="3020206" cy="2011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04" y="4342011"/>
            <a:ext cx="2011458" cy="2011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606" y="4342011"/>
            <a:ext cx="3020207" cy="20114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573" y="1806730"/>
            <a:ext cx="2993240" cy="2011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284" y="4342011"/>
            <a:ext cx="2993241" cy="201145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710065" y="3680085"/>
            <a:ext cx="689548" cy="831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041116" y="3680085"/>
            <a:ext cx="689548" cy="8319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283" y="1806730"/>
            <a:ext cx="3001679" cy="201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3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Other demo images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7" y="3075015"/>
            <a:ext cx="2127757" cy="14170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653" y="1554448"/>
            <a:ext cx="2166246" cy="1417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831" y="1554448"/>
            <a:ext cx="2112458" cy="1419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221" y="1560126"/>
            <a:ext cx="2104008" cy="14138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237" y="1560126"/>
            <a:ext cx="2108759" cy="14170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264" y="3071674"/>
            <a:ext cx="2113731" cy="14204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513" y="4586563"/>
            <a:ext cx="2118482" cy="14236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221" y="3075015"/>
            <a:ext cx="2104008" cy="14138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221" y="4586563"/>
            <a:ext cx="2104008" cy="14138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831" y="3075015"/>
            <a:ext cx="2107314" cy="14161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831" y="4593096"/>
            <a:ext cx="2107314" cy="14161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665" y="3075015"/>
            <a:ext cx="1411228" cy="14138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18" y="4586564"/>
            <a:ext cx="2213837" cy="142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3931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825</TotalTime>
  <Words>252</Words>
  <Application>Microsoft Macintosh PowerPoint</Application>
  <PresentationFormat>Widescreen</PresentationFormat>
  <Paragraphs>41</Paragraphs>
  <Slides>12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Wisp</vt:lpstr>
      <vt:lpstr>Background Style Transfer</vt:lpstr>
      <vt:lpstr>Demo in Web and Cell phone.</vt:lpstr>
      <vt:lpstr>Problem Definition and Motivation</vt:lpstr>
      <vt:lpstr>PowerPoint Presentation</vt:lpstr>
      <vt:lpstr>1. Semantic Segmentation</vt:lpstr>
      <vt:lpstr>2. Style Transfer</vt:lpstr>
      <vt:lpstr>3. Color Transfer</vt:lpstr>
      <vt:lpstr>4. Combination</vt:lpstr>
      <vt:lpstr>5. Other demo images</vt:lpstr>
      <vt:lpstr>5. Other demo images</vt:lpstr>
      <vt:lpstr>5. Other demo images</vt:lpstr>
      <vt:lpstr>Thank you!  Demo: http://35.245.30.254:8080/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Region-based Style Transfer</dc:title>
  <dc:creator>ZC D</dc:creator>
  <cp:lastModifiedBy>ZC D</cp:lastModifiedBy>
  <cp:revision>42</cp:revision>
  <dcterms:created xsi:type="dcterms:W3CDTF">2018-11-10T16:30:57Z</dcterms:created>
  <dcterms:modified xsi:type="dcterms:W3CDTF">2018-12-07T20:58:39Z</dcterms:modified>
</cp:coreProperties>
</file>